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9" r:id="rId3"/>
    <p:sldId id="261" r:id="rId4"/>
    <p:sldId id="258" r:id="rId5"/>
    <p:sldId id="259" r:id="rId6"/>
    <p:sldId id="257" r:id="rId7"/>
    <p:sldId id="268" r:id="rId8"/>
    <p:sldId id="270" r:id="rId9"/>
    <p:sldId id="271" r:id="rId10"/>
    <p:sldId id="277" r:id="rId11"/>
    <p:sldId id="275" r:id="rId12"/>
    <p:sldId id="263" r:id="rId13"/>
    <p:sldId id="264" r:id="rId14"/>
    <p:sldId id="272" r:id="rId15"/>
    <p:sldId id="276" r:id="rId16"/>
    <p:sldId id="265" r:id="rId17"/>
    <p:sldId id="278" r:id="rId18"/>
    <p:sldId id="266" r:id="rId19"/>
    <p:sldId id="267" r:id="rId20"/>
    <p:sldId id="280" r:id="rId21"/>
    <p:sldId id="28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47" autoAdjust="0"/>
    <p:restoredTop sz="94660"/>
  </p:normalViewPr>
  <p:slideViewPr>
    <p:cSldViewPr snapToGrid="0">
      <p:cViewPr>
        <p:scale>
          <a:sx n="40" d="100"/>
          <a:sy n="40" d="100"/>
        </p:scale>
        <p:origin x="1818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gif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62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85306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713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763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905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408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68688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1455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68761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7326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136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0398AFD-6007-431A-8643-EAD8FB7C49BD}" type="datetimeFigureOut">
              <a:rPr lang="es-CO" smtClean="0"/>
              <a:t>14/11/2019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057BF7-03F8-48F4-85F7-B99A2B237044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3244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gifs-belicos.blogspot.com/2017/02/batalla-naval-juegos-gif-64.html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smtClean="0"/>
              <a:t>JUEGO DE BATALLA </a:t>
            </a:r>
            <a:r>
              <a:rPr lang="es-CO" dirty="0" smtClean="0"/>
              <a:t>NAVAL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 smtClean="0"/>
              <a:t>ISABELLA HERNANDEZ OCHOA</a:t>
            </a:r>
          </a:p>
        </p:txBody>
      </p:sp>
      <p:pic>
        <p:nvPicPr>
          <p:cNvPr id="1026" name="Picture 2" descr="I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4637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28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4"/>
          <p:cNvSpPr txBox="1">
            <a:spLocks/>
          </p:cNvSpPr>
          <p:nvPr/>
        </p:nvSpPr>
        <p:spPr>
          <a:xfrm>
            <a:off x="0" y="1001447"/>
            <a:ext cx="12192000" cy="127517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Tw Cen MT" panose="020B0602020104020603" pitchFamily="34" charset="0"/>
              <a:buNone/>
            </a:pPr>
            <a:r>
              <a:rPr lang="es-CO" sz="2400" b="1" dirty="0" smtClean="0">
                <a:solidFill>
                  <a:schemeClr val="accent2">
                    <a:lumMod val="75000"/>
                  </a:schemeClr>
                </a:solidFill>
              </a:rPr>
              <a:t>Tabla de convenciones de los barcos</a:t>
            </a:r>
            <a:endParaRPr lang="es-CO" sz="2400" b="1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indent="0" algn="ctr">
              <a:buFont typeface="Tw Cen MT" panose="020B0602020104020603" pitchFamily="34" charset="0"/>
              <a:buNone/>
            </a:pPr>
            <a:endParaRPr lang="es-CO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3074" name="Picture 2" descr="Resultado de imagen para bola azul emoji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0371" y="3866139"/>
            <a:ext cx="462411" cy="448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/>
          <p:cNvSpPr txBox="1"/>
          <p:nvPr/>
        </p:nvSpPr>
        <p:spPr>
          <a:xfrm>
            <a:off x="6372036" y="1543701"/>
            <a:ext cx="1701325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endParaRPr lang="es-CO" b="1" dirty="0">
              <a:solidFill>
                <a:schemeClr val="accent2">
                  <a:lumMod val="75000"/>
                </a:schemeClr>
              </a:solidFill>
            </a:endParaRPr>
          </a:p>
          <a:p>
            <a:pPr algn="ctr">
              <a:lnSpc>
                <a:spcPct val="200000"/>
              </a:lnSpc>
            </a:pPr>
            <a:r>
              <a:rPr lang="es-CO" sz="2400" b="1" dirty="0" err="1"/>
              <a:t>Carrier</a:t>
            </a:r>
            <a:r>
              <a:rPr lang="es-CO" sz="2400" b="1" dirty="0"/>
              <a:t> </a:t>
            </a:r>
          </a:p>
          <a:p>
            <a:pPr algn="ctr">
              <a:lnSpc>
                <a:spcPct val="200000"/>
              </a:lnSpc>
            </a:pPr>
            <a:r>
              <a:rPr lang="es-CO" sz="2400" b="1" dirty="0" err="1"/>
              <a:t>Battleship</a:t>
            </a:r>
            <a:endParaRPr lang="es-CO" sz="2400" b="1" dirty="0"/>
          </a:p>
          <a:p>
            <a:pPr algn="ctr">
              <a:lnSpc>
                <a:spcPct val="200000"/>
              </a:lnSpc>
            </a:pPr>
            <a:r>
              <a:rPr lang="es-CO" sz="2400" b="1" dirty="0" err="1"/>
              <a:t>Cruiser</a:t>
            </a:r>
            <a:r>
              <a:rPr lang="es-CO" sz="2400" b="1" dirty="0"/>
              <a:t> </a:t>
            </a:r>
          </a:p>
          <a:p>
            <a:pPr algn="ctr">
              <a:lnSpc>
                <a:spcPct val="200000"/>
              </a:lnSpc>
            </a:pPr>
            <a:r>
              <a:rPr lang="es-CO" sz="2400" b="1" dirty="0" err="1"/>
              <a:t>Submarine</a:t>
            </a:r>
            <a:r>
              <a:rPr lang="es-CO" sz="2400" b="1" dirty="0"/>
              <a:t> </a:t>
            </a:r>
          </a:p>
          <a:p>
            <a:pPr algn="ctr">
              <a:lnSpc>
                <a:spcPct val="200000"/>
              </a:lnSpc>
            </a:pPr>
            <a:r>
              <a:rPr lang="es-CO" sz="2400" b="1" dirty="0" err="1"/>
              <a:t>Destroyer</a:t>
            </a:r>
            <a:endParaRPr lang="es-CO" sz="2400" b="1" dirty="0">
              <a:solidFill>
                <a:schemeClr val="accent2">
                  <a:lumMod val="75000"/>
                </a:schemeClr>
              </a:solidFill>
            </a:endParaRPr>
          </a:p>
          <a:p>
            <a:pPr>
              <a:lnSpc>
                <a:spcPct val="200000"/>
              </a:lnSpc>
            </a:pPr>
            <a:endParaRPr lang="es-CO" sz="2800" b="1" dirty="0"/>
          </a:p>
        </p:txBody>
      </p:sp>
      <p:pic>
        <p:nvPicPr>
          <p:cNvPr id="12" name="Picture 2" descr="Resultado de imagen para bola azul emoji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1762" y="3854161"/>
            <a:ext cx="462411" cy="448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Resultado de imagen para bola azul emoji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153" y="3854161"/>
            <a:ext cx="462411" cy="448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sultado de imagen para bola rojo emoj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1049" y="2426125"/>
            <a:ext cx="483097" cy="48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Resultado de imagen para bola rojo emoj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1911" y="2426124"/>
            <a:ext cx="483097" cy="48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Resultado de imagen para bola rojo emoj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8922" y="2426124"/>
            <a:ext cx="483097" cy="48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Resultado de imagen para bola rojo emoj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5933" y="2426123"/>
            <a:ext cx="483097" cy="48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Resultado de imagen para bola rojo emoj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795" y="2426123"/>
            <a:ext cx="483097" cy="48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Resultado de imagen para circulo blanco emoji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0049" y="3025626"/>
            <a:ext cx="778195" cy="77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Resultado de imagen para circulo blanco emoji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5023" y="3030248"/>
            <a:ext cx="778195" cy="77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Resultado de imagen para circulo blanco emoji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6783" y="3025625"/>
            <a:ext cx="778195" cy="77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Resultado de imagen para circulo blanco emoji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3430" y="3025625"/>
            <a:ext cx="778195" cy="77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esultado de imagen para rombo naranja emoji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75" r="12720" b="11147"/>
          <a:stretch/>
        </p:blipFill>
        <p:spPr bwMode="auto">
          <a:xfrm>
            <a:off x="8490321" y="4467792"/>
            <a:ext cx="683821" cy="598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8" descr="Resultado de imagen para rombo naranja emoji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75" r="12720" b="11147"/>
          <a:stretch/>
        </p:blipFill>
        <p:spPr bwMode="auto">
          <a:xfrm>
            <a:off x="9102809" y="4459152"/>
            <a:ext cx="683821" cy="598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8" descr="Resultado de imagen para rombo naranja emoji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75" r="12720" b="11147"/>
          <a:stretch/>
        </p:blipFill>
        <p:spPr bwMode="auto">
          <a:xfrm>
            <a:off x="9722367" y="4469240"/>
            <a:ext cx="683821" cy="598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Resultado de imagen para rombo azul emoji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4658" y="4788005"/>
            <a:ext cx="1428670" cy="1428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10" descr="Resultado de imagen para rombo azul emoji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1426" y="4779365"/>
            <a:ext cx="1428670" cy="1428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7081" y="2124836"/>
            <a:ext cx="4910357" cy="39869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ángulo redondeado 5"/>
          <p:cNvSpPr/>
          <p:nvPr/>
        </p:nvSpPr>
        <p:spPr>
          <a:xfrm>
            <a:off x="6165312" y="2124836"/>
            <a:ext cx="5007668" cy="393141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94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ESTADISTICAS DEL JUEGO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24128" y="2272937"/>
            <a:ext cx="9857232" cy="4023360"/>
          </a:xfrm>
        </p:spPr>
        <p:txBody>
          <a:bodyPr/>
          <a:lstStyle/>
          <a:p>
            <a:pPr marL="0" indent="0" algn="just">
              <a:buNone/>
            </a:pPr>
            <a:r>
              <a:rPr lang="es-CO" dirty="0" smtClean="0"/>
              <a:t>El juego de Batalla Naval maneja estadística tales como: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s-CO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 smtClean="0"/>
              <a:t>  Partidas ganadas por el jugador.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 smtClean="0"/>
              <a:t>  Partidas perdidas por el jugador.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 smtClean="0"/>
              <a:t>  Cantidad de disparos para ganar tanto para el jugador como para el rival.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CO" dirty="0" smtClean="0"/>
              <a:t>  Ranking.</a:t>
            </a:r>
          </a:p>
        </p:txBody>
      </p:sp>
    </p:spTree>
    <p:extLst>
      <p:ext uri="{BB962C8B-B14F-4D97-AF65-F5344CB8AC3E}">
        <p14:creationId xmlns:p14="http://schemas.microsoft.com/office/powerpoint/2010/main" val="164555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PARA TENER EN CUENTA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24128" y="2273878"/>
            <a:ext cx="10416263" cy="3688772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s-ES" dirty="0" smtClean="0"/>
              <a:t> Este juego de Batalla Naval esta diseñado para un solo jugador, donde el programa simulara ser el segundo.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dirty="0"/>
              <a:t> </a:t>
            </a:r>
            <a:r>
              <a:rPr lang="es-ES" dirty="0" smtClean="0"/>
              <a:t>La ubicación de los barcos puede ser realizada de forma manual o por medio de un archivo JSON.</a:t>
            </a:r>
            <a:endParaRPr lang="es-ES" dirty="0" smtClean="0"/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dirty="0"/>
              <a:t> </a:t>
            </a:r>
            <a:r>
              <a:rPr lang="es-ES" dirty="0" smtClean="0"/>
              <a:t> </a:t>
            </a:r>
            <a:r>
              <a:rPr lang="es-ES" dirty="0" smtClean="0"/>
              <a:t>La </a:t>
            </a:r>
            <a:r>
              <a:rPr lang="es-ES" dirty="0" smtClean="0"/>
              <a:t>partida acaba cuando un jugador ha hundido la flota de barcos del contrincante.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CO" dirty="0" smtClean="0"/>
              <a:t> </a:t>
            </a:r>
            <a:r>
              <a:rPr lang="es-CO" dirty="0" smtClean="0"/>
              <a:t> No </a:t>
            </a:r>
            <a:r>
              <a:rPr lang="es-CO" dirty="0" smtClean="0"/>
              <a:t>se pueden digitar una coordenada que este por fuera del tablero.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CO" dirty="0" smtClean="0"/>
              <a:t> </a:t>
            </a:r>
            <a:r>
              <a:rPr lang="es-CO" dirty="0" smtClean="0"/>
              <a:t> Los </a:t>
            </a:r>
            <a:r>
              <a:rPr lang="es-CO" dirty="0" smtClean="0"/>
              <a:t>barcos no se pueden sobre poner o ser ubicados en diagonal.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0631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CONCEPTOS APLICADOS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24128" y="2262487"/>
            <a:ext cx="5626054" cy="3766551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s-CO" dirty="0" smtClean="0"/>
              <a:t> Manejo del lenguaje de programación Python</a:t>
            </a:r>
            <a:r>
              <a:rPr lang="es-CO" dirty="0" smtClean="0"/>
              <a:t>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s-CO" dirty="0"/>
              <a:t>Uso de sentencias condicionales anidadas</a:t>
            </a:r>
            <a:r>
              <a:rPr lang="es-CO" dirty="0" smtClean="0"/>
              <a:t>.</a:t>
            </a:r>
            <a:endParaRPr lang="es-CO" dirty="0" smtClean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s-CO" dirty="0" smtClean="0"/>
              <a:t> Manejo de matrices, diccionarios, funciones para la creación del juego.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s-CO" dirty="0" smtClean="0"/>
              <a:t> Manejo de archivos para simular una base de datos.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s-CO" dirty="0" smtClean="0"/>
              <a:t> Manejo del </a:t>
            </a:r>
            <a:r>
              <a:rPr lang="es-CO" dirty="0" err="1" smtClean="0"/>
              <a:t>framework</a:t>
            </a:r>
            <a:r>
              <a:rPr lang="es-CO" dirty="0" smtClean="0"/>
              <a:t> </a:t>
            </a:r>
            <a:r>
              <a:rPr lang="es-CO" dirty="0" err="1" smtClean="0"/>
              <a:t>Flask</a:t>
            </a:r>
            <a:r>
              <a:rPr lang="es-CO" dirty="0" smtClean="0"/>
              <a:t>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s-CO" dirty="0" smtClean="0"/>
              <a:t> Uso </a:t>
            </a:r>
            <a:r>
              <a:rPr lang="es-CO" dirty="0"/>
              <a:t>de </a:t>
            </a:r>
            <a:r>
              <a:rPr lang="es-CO" dirty="0" err="1"/>
              <a:t>html</a:t>
            </a:r>
            <a:r>
              <a:rPr lang="es-CO" dirty="0"/>
              <a:t> y </a:t>
            </a:r>
            <a:r>
              <a:rPr lang="es-CO" dirty="0" err="1"/>
              <a:t>css</a:t>
            </a:r>
            <a:r>
              <a:rPr lang="es-CO" dirty="0"/>
              <a:t> para el diseño de la interfaz grafica del juego de Batalla Naval.</a:t>
            </a:r>
          </a:p>
          <a:p>
            <a:pPr marL="0" indent="0">
              <a:lnSpc>
                <a:spcPct val="100000"/>
              </a:lnSpc>
              <a:buNone/>
            </a:pP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7481"/>
          <a:stretch/>
        </p:blipFill>
        <p:spPr>
          <a:xfrm rot="21245177">
            <a:off x="7011760" y="1555998"/>
            <a:ext cx="4418585" cy="249941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t="13352" b="6723"/>
          <a:stretch/>
        </p:blipFill>
        <p:spPr>
          <a:xfrm rot="284280">
            <a:off x="7003237" y="3485063"/>
            <a:ext cx="4550556" cy="281481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13282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CONCEPTOS APLICADOS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30006" y="2372992"/>
            <a:ext cx="4854158" cy="3518357"/>
          </a:xfrm>
        </p:spPr>
        <p:txBody>
          <a:bodyPr anchor="t">
            <a:normAutofit fontScale="25000" lnSpcReduction="20000"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s-CO" sz="8800" dirty="0" smtClean="0"/>
              <a:t>Manejo de sentencias repetitivas como el </a:t>
            </a:r>
            <a:r>
              <a:rPr lang="es-CO" sz="8800" dirty="0" err="1" smtClean="0"/>
              <a:t>while</a:t>
            </a:r>
            <a:r>
              <a:rPr lang="es-CO" sz="8800" dirty="0" smtClean="0"/>
              <a:t> y el </a:t>
            </a:r>
            <a:r>
              <a:rPr lang="es-CO" sz="8800" dirty="0" err="1" smtClean="0"/>
              <a:t>for</a:t>
            </a:r>
            <a:r>
              <a:rPr lang="es-CO" sz="8800" dirty="0" smtClean="0"/>
              <a:t>, que permitían repetir varias líneas de código hasta que la condición dada se cumpliera.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s-CO" sz="8800" dirty="0" smtClean="0"/>
              <a:t>Por ejemplo para:</a:t>
            </a:r>
            <a:endParaRPr lang="es-CO" sz="8800" dirty="0"/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CO" sz="8800" dirty="0" smtClean="0"/>
              <a:t> Recorrer listas.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CO" sz="8800" dirty="0" smtClean="0"/>
              <a:t> La u</a:t>
            </a:r>
            <a:r>
              <a:rPr lang="es-CO" sz="8800" dirty="0" smtClean="0"/>
              <a:t>bicación de barcos, tanto del jugador como del contrincante.</a:t>
            </a:r>
          </a:p>
          <a:p>
            <a:pPr>
              <a:buFont typeface="Arial" panose="020B0604020202020204" pitchFamily="34" charset="0"/>
              <a:buChar char="•"/>
            </a:pPr>
            <a:endParaRPr lang="es-CO" sz="4600" dirty="0" smtClean="0"/>
          </a:p>
          <a:p>
            <a:pPr>
              <a:buFont typeface="Arial" panose="020B0604020202020204" pitchFamily="34" charset="0"/>
              <a:buChar char="•"/>
            </a:pPr>
            <a:endParaRPr lang="es-CO" dirty="0" smtClean="0"/>
          </a:p>
          <a:p>
            <a:pPr marL="0" indent="0">
              <a:buNone/>
            </a:pPr>
            <a:endParaRPr lang="es-CO" dirty="0" smtClean="0"/>
          </a:p>
          <a:p>
            <a:pPr marL="0" indent="0">
              <a:buNone/>
            </a:pPr>
            <a:r>
              <a:rPr lang="es-CO" dirty="0" smtClean="0"/>
              <a:t> </a:t>
            </a: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7481"/>
          <a:stretch/>
        </p:blipFill>
        <p:spPr>
          <a:xfrm rot="21245177">
            <a:off x="7011760" y="1555998"/>
            <a:ext cx="4418585" cy="249941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t="13352" b="6723"/>
          <a:stretch/>
        </p:blipFill>
        <p:spPr>
          <a:xfrm rot="284280">
            <a:off x="7003237" y="3485063"/>
            <a:ext cx="4550556" cy="281481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773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CONCEPTOS </a:t>
            </a:r>
            <a:r>
              <a:rPr lang="es-CO" dirty="0" smtClean="0"/>
              <a:t>APLICADOS: Jinja2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 smtClean="0"/>
              <a:t>Jinja2 </a:t>
            </a:r>
            <a:r>
              <a:rPr lang="es-ES" dirty="0"/>
              <a:t>es un lenguaje de plantillas (</a:t>
            </a:r>
            <a:r>
              <a:rPr lang="es-ES" dirty="0" err="1"/>
              <a:t>templates</a:t>
            </a:r>
            <a:r>
              <a:rPr lang="es-ES" dirty="0"/>
              <a:t>) escrito en Python, </a:t>
            </a:r>
            <a:r>
              <a:rPr lang="es-ES" dirty="0" smtClean="0"/>
              <a:t>el </a:t>
            </a:r>
            <a:r>
              <a:rPr lang="es-ES" dirty="0"/>
              <a:t>cual permite insertar datos procesados y texto </a:t>
            </a:r>
            <a:r>
              <a:rPr lang="es-ES" dirty="0" smtClean="0"/>
              <a:t>dentro de un </a:t>
            </a:r>
            <a:r>
              <a:rPr lang="es-ES" dirty="0" err="1" smtClean="0"/>
              <a:t>html</a:t>
            </a:r>
            <a:r>
              <a:rPr lang="es-ES" dirty="0" smtClean="0"/>
              <a:t>.</a:t>
            </a:r>
          </a:p>
          <a:p>
            <a:pPr marL="0" indent="0">
              <a:buNone/>
            </a:pP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17589" b="70803"/>
          <a:stretch/>
        </p:blipFill>
        <p:spPr>
          <a:xfrm>
            <a:off x="2087089" y="3372157"/>
            <a:ext cx="7594146" cy="49558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61981" t="35982" b="39732"/>
          <a:stretch/>
        </p:blipFill>
        <p:spPr>
          <a:xfrm>
            <a:off x="3410791" y="4200275"/>
            <a:ext cx="4946741" cy="177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44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PRINCIPALES DIFICULTADES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24128" y="2921000"/>
            <a:ext cx="9720073" cy="1854200"/>
          </a:xfrm>
        </p:spPr>
        <p:txBody>
          <a:bodyPr/>
          <a:lstStyle/>
          <a:p>
            <a:pPr marL="0" indent="0" algn="just">
              <a:buNone/>
            </a:pPr>
            <a:r>
              <a:rPr lang="es-CO" dirty="0" smtClean="0"/>
              <a:t>Entre las principales dificultades que tuve durante la elaboración del proyecto fueron: crear el tablero en el </a:t>
            </a:r>
            <a:r>
              <a:rPr lang="es-CO" dirty="0" err="1" smtClean="0"/>
              <a:t>html</a:t>
            </a:r>
            <a:r>
              <a:rPr lang="es-CO" dirty="0" smtClean="0"/>
              <a:t> y buscar una forma en la que se pudiera representar cada uno de los barcos en el. También, tuve dificultades al momento de empezar a trabajar con </a:t>
            </a:r>
            <a:r>
              <a:rPr lang="es-CO" dirty="0" err="1" smtClean="0"/>
              <a:t>Flask</a:t>
            </a:r>
            <a:r>
              <a:rPr lang="es-CO" dirty="0" smtClean="0"/>
              <a:t> mientras adquiría mas conocimiento sobre el funcionamiento de este Framework.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65964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APRENDIZAJES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96773" y="2156406"/>
            <a:ext cx="9720073" cy="1448943"/>
          </a:xfrm>
        </p:spPr>
        <p:txBody>
          <a:bodyPr/>
          <a:lstStyle/>
          <a:p>
            <a:pPr marL="0" indent="0">
              <a:buNone/>
            </a:pPr>
            <a:r>
              <a:rPr lang="es-CO" dirty="0" smtClean="0"/>
              <a:t>Durante la elaboración del proyecto de Batalla Naval aprendí a elaborar paginas web haciendo uso de las hojas de estilo (</a:t>
            </a:r>
            <a:r>
              <a:rPr lang="es-CO" dirty="0" err="1" smtClean="0"/>
              <a:t>css</a:t>
            </a:r>
            <a:r>
              <a:rPr lang="es-CO" dirty="0" smtClean="0"/>
              <a:t>), donde hice uso de mi creatividad para realizar un diseño visualmente atractivo y fácil de usar para el jugador.</a:t>
            </a:r>
            <a:endParaRPr lang="es-CO" dirty="0"/>
          </a:p>
        </p:txBody>
      </p:sp>
      <p:pic>
        <p:nvPicPr>
          <p:cNvPr id="2050" name="Picture 2" descr="¿Qué es CSS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470" y="3497371"/>
            <a:ext cx="5832677" cy="2097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/>
          <p:cNvSpPr txBox="1"/>
          <p:nvPr/>
        </p:nvSpPr>
        <p:spPr>
          <a:xfrm>
            <a:off x="4244256" y="5594945"/>
            <a:ext cx="4728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900" i="1" dirty="0"/>
              <a:t>https://es.stackoverflow.com/questions/34904/cuando-debo-usar-los-m%C3%A9todos-post-y-get</a:t>
            </a:r>
          </a:p>
        </p:txBody>
      </p:sp>
    </p:spTree>
    <p:extLst>
      <p:ext uri="{BB962C8B-B14F-4D97-AF65-F5344CB8AC3E}">
        <p14:creationId xmlns:p14="http://schemas.microsoft.com/office/powerpoint/2010/main" val="397213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APRENDIZAJES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96773" y="2156406"/>
            <a:ext cx="9720073" cy="1448943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s-CO" dirty="0" smtClean="0"/>
              <a:t> Aprendí sobre la comunicación entre el cliente y el servidor.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CO" dirty="0" smtClean="0"/>
              <a:t> Reconocí el uso de los métodos de petición GET y POST.</a:t>
            </a:r>
          </a:p>
          <a:p>
            <a:pPr marL="0" indent="0">
              <a:buNone/>
            </a:pP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12875"/>
          <a:stretch/>
        </p:blipFill>
        <p:spPr>
          <a:xfrm>
            <a:off x="2590934" y="3278777"/>
            <a:ext cx="6905625" cy="2605768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4767668" y="5238207"/>
            <a:ext cx="472889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900" i="1" dirty="0"/>
              <a:t>https://es.stackoverflow.com/questions/34904/cuando-debo-usar-los-m%C3%A9todos-post-y-get</a:t>
            </a:r>
          </a:p>
        </p:txBody>
      </p:sp>
    </p:spTree>
    <p:extLst>
      <p:ext uri="{BB962C8B-B14F-4D97-AF65-F5344CB8AC3E}">
        <p14:creationId xmlns:p14="http://schemas.microsoft.com/office/powerpoint/2010/main" val="304003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CONCLUSIONES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24128" y="2286000"/>
            <a:ext cx="10139172" cy="4023360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s-CO" dirty="0" smtClean="0"/>
              <a:t>  El elaborar el proyecto de Batalla Naval fue todo un reto para mi porque puse en juego todas mis habilidades y conocimientos adquiridos durante el curso de Introducción a la Programación para realizar </a:t>
            </a:r>
            <a:r>
              <a:rPr lang="es-CO" dirty="0" smtClean="0"/>
              <a:t>un juego que cumpliera con todas las especificaciones, orientaciones dadas y su correcto funcionamiento.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s-CO" dirty="0"/>
              <a:t> </a:t>
            </a:r>
            <a:r>
              <a:rPr lang="es-CO" dirty="0" smtClean="0"/>
              <a:t>El desarrollo del proyecto me permitió indagar y consultar por mi misma sobre las herramientas utilizadas en el diseño del juego de Batalla Naval, para enriquecer mis conocimientos.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s-CO" dirty="0"/>
              <a:t> </a:t>
            </a:r>
            <a:r>
              <a:rPr lang="es-ES" dirty="0" err="1"/>
              <a:t>Flask</a:t>
            </a:r>
            <a:r>
              <a:rPr lang="es-ES" dirty="0"/>
              <a:t> es un </a:t>
            </a:r>
            <a:r>
              <a:rPr lang="es-ES" dirty="0" err="1"/>
              <a:t>framework</a:t>
            </a:r>
            <a:r>
              <a:rPr lang="es-ES" dirty="0"/>
              <a:t> </a:t>
            </a:r>
            <a:r>
              <a:rPr lang="es-ES" dirty="0" smtClean="0"/>
              <a:t>que </a:t>
            </a:r>
            <a:r>
              <a:rPr lang="es-ES" dirty="0"/>
              <a:t>permite crear aplicaciones web rápidamente </a:t>
            </a:r>
            <a:r>
              <a:rPr lang="es-ES" dirty="0" smtClean="0"/>
              <a:t>de una manera sencilla.</a:t>
            </a:r>
            <a:r>
              <a:rPr lang="es-ES" dirty="0"/>
              <a:t> </a:t>
            </a:r>
            <a:r>
              <a:rPr lang="es-ES" dirty="0" smtClean="0"/>
              <a:t>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5032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INTRODUCCION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24127" y="2590800"/>
            <a:ext cx="9720073" cy="1219200"/>
          </a:xfrm>
        </p:spPr>
        <p:txBody>
          <a:bodyPr/>
          <a:lstStyle/>
          <a:p>
            <a:pPr marL="0" indent="0" algn="just">
              <a:buNone/>
            </a:pPr>
            <a:r>
              <a:rPr lang="es-CO" dirty="0" smtClean="0"/>
              <a:t>El juego de Batalla </a:t>
            </a:r>
            <a:r>
              <a:rPr lang="es-CO" dirty="0"/>
              <a:t>N</a:t>
            </a:r>
            <a:r>
              <a:rPr lang="es-CO" dirty="0" smtClean="0"/>
              <a:t>aval esta desarrollado bajo el lenguaje de programación Python y el </a:t>
            </a:r>
            <a:r>
              <a:rPr lang="es-CO" dirty="0" err="1" smtClean="0"/>
              <a:t>framework</a:t>
            </a:r>
            <a:r>
              <a:rPr lang="es-CO" dirty="0" smtClean="0"/>
              <a:t> </a:t>
            </a:r>
            <a:r>
              <a:rPr lang="es-CO" dirty="0" err="1" smtClean="0"/>
              <a:t>Flask</a:t>
            </a:r>
            <a:r>
              <a:rPr lang="es-CO" dirty="0" smtClean="0"/>
              <a:t>, en donde hice uso de los principios de programación que adquirí durante el curso de Introducción a la Programación.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80083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PREGUNTAS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437" y="1637130"/>
            <a:ext cx="3338847" cy="471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1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04" y="689555"/>
            <a:ext cx="11044990" cy="421933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0" y="5101390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7200" b="1" dirty="0" smtClean="0">
                <a:solidFill>
                  <a:schemeClr val="accent1">
                    <a:lumMod val="50000"/>
                  </a:schemeClr>
                </a:solidFill>
              </a:rPr>
              <a:t>¡ GRACIAS !</a:t>
            </a:r>
            <a:endParaRPr lang="es-CO" sz="72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89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OBJETIVO DEL JUEGO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68214" y="2524569"/>
            <a:ext cx="5015950" cy="255913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s-CO" dirty="0" smtClean="0"/>
              <a:t>Hundir los barcos del oponente antes que el acabe con los tuyos. Para ello, se debe ubicar la flota de los barcos estratégicamente y adivinar la ubicación de los del oponente para debilitar su flota. El primero que hunda toda la flota del enemigo, será el ganador.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50" y="2332892"/>
            <a:ext cx="5235753" cy="2942493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6266050" y="5261835"/>
            <a:ext cx="52357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1100" dirty="0">
                <a:solidFill>
                  <a:schemeClr val="tx1">
                    <a:lumMod val="95000"/>
                    <a:lumOff val="5000"/>
                  </a:schemeClr>
                </a:solidFill>
                <a:hlinkClick r:id="rId3"/>
              </a:rPr>
              <a:t>http://gifs-belicos.blogspot.com/2017/02/batalla-naval-juegos-gif-64.html</a:t>
            </a:r>
            <a:endParaRPr lang="es-CO" sz="11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78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tablero</a:t>
            </a:r>
            <a:endParaRPr lang="es-CO" dirty="0"/>
          </a:p>
        </p:txBody>
      </p:sp>
      <p:sp>
        <p:nvSpPr>
          <p:cNvPr id="18" name="Flecha arriba 17"/>
          <p:cNvSpPr/>
          <p:nvPr/>
        </p:nvSpPr>
        <p:spPr>
          <a:xfrm rot="5400000">
            <a:off x="6294940" y="3950874"/>
            <a:ext cx="849628" cy="74620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CuadroTexto 18"/>
          <p:cNvSpPr txBox="1"/>
          <p:nvPr/>
        </p:nvSpPr>
        <p:spPr>
          <a:xfrm>
            <a:off x="7092857" y="3899163"/>
            <a:ext cx="404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 smtClean="0"/>
              <a:t>TABLERO DE UBICACIÓN DE BARCOS</a:t>
            </a:r>
            <a:endParaRPr lang="es-CO" sz="24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7263" t="29018" r="62115" b="14911"/>
          <a:stretch/>
        </p:blipFill>
        <p:spPr>
          <a:xfrm>
            <a:off x="1424395" y="1884609"/>
            <a:ext cx="4471080" cy="460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998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tablero</a:t>
            </a:r>
            <a:endParaRPr lang="es-CO" dirty="0"/>
          </a:p>
        </p:txBody>
      </p:sp>
      <p:sp>
        <p:nvSpPr>
          <p:cNvPr id="17" name="Flecha arriba 16"/>
          <p:cNvSpPr/>
          <p:nvPr/>
        </p:nvSpPr>
        <p:spPr>
          <a:xfrm rot="16200000">
            <a:off x="5249239" y="3681874"/>
            <a:ext cx="849628" cy="74620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uadroTexto 17"/>
          <p:cNvSpPr txBox="1"/>
          <p:nvPr/>
        </p:nvSpPr>
        <p:spPr>
          <a:xfrm>
            <a:off x="1253385" y="3824143"/>
            <a:ext cx="4047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 smtClean="0"/>
              <a:t>TABLERO DE OBJETIVOS</a:t>
            </a:r>
            <a:endParaRPr lang="es-CO" sz="2400" dirty="0"/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 rotWithShape="1">
          <a:blip r:embed="rId2"/>
          <a:srcRect l="62182" t="36518" r="11714" b="14375"/>
          <a:stretch/>
        </p:blipFill>
        <p:spPr>
          <a:xfrm>
            <a:off x="6781765" y="1814302"/>
            <a:ext cx="4335538" cy="44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479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FLOTA DE BARCOS</a:t>
            </a:r>
            <a:endParaRPr lang="es-CO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872" b="13817"/>
          <a:stretch/>
        </p:blipFill>
        <p:spPr>
          <a:xfrm>
            <a:off x="1323732" y="2220682"/>
            <a:ext cx="4814969" cy="36743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CuadroTexto 4"/>
          <p:cNvSpPr txBox="1"/>
          <p:nvPr/>
        </p:nvSpPr>
        <p:spPr>
          <a:xfrm>
            <a:off x="6652385" y="2949857"/>
            <a:ext cx="420799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CO" sz="2400" dirty="0" err="1" smtClean="0"/>
              <a:t>Carrier</a:t>
            </a:r>
            <a:r>
              <a:rPr lang="es-CO" sz="2400" dirty="0" smtClean="0"/>
              <a:t> (5 agujeros) </a:t>
            </a:r>
          </a:p>
          <a:p>
            <a:pPr marL="342900" indent="-342900">
              <a:buAutoNum type="arabicPeriod"/>
            </a:pPr>
            <a:r>
              <a:rPr lang="es-CO" sz="2400" dirty="0" err="1" smtClean="0"/>
              <a:t>Battleship</a:t>
            </a:r>
            <a:r>
              <a:rPr lang="es-CO" sz="2400" dirty="0" smtClean="0"/>
              <a:t> (4 </a:t>
            </a:r>
            <a:r>
              <a:rPr lang="es-CO" sz="2400" dirty="0"/>
              <a:t>agujeros)</a:t>
            </a:r>
            <a:endParaRPr lang="es-CO" sz="2400" dirty="0" smtClean="0"/>
          </a:p>
          <a:p>
            <a:pPr marL="342900" indent="-342900">
              <a:buAutoNum type="arabicPeriod"/>
            </a:pPr>
            <a:r>
              <a:rPr lang="es-CO" sz="2400" dirty="0" err="1" smtClean="0"/>
              <a:t>Cruiser</a:t>
            </a:r>
            <a:r>
              <a:rPr lang="es-CO" sz="2400" dirty="0" smtClean="0"/>
              <a:t> (3 </a:t>
            </a:r>
            <a:r>
              <a:rPr lang="es-CO" sz="2400" dirty="0"/>
              <a:t>agujeros)</a:t>
            </a:r>
            <a:endParaRPr lang="es-CO" sz="2400" dirty="0" smtClean="0"/>
          </a:p>
          <a:p>
            <a:pPr marL="342900" indent="-342900">
              <a:buAutoNum type="arabicPeriod"/>
            </a:pPr>
            <a:r>
              <a:rPr lang="es-CO" sz="2400" dirty="0" err="1" smtClean="0"/>
              <a:t>Submarine</a:t>
            </a:r>
            <a:r>
              <a:rPr lang="es-CO" sz="2400" dirty="0" smtClean="0"/>
              <a:t> (3 </a:t>
            </a:r>
            <a:r>
              <a:rPr lang="es-CO" sz="2400" dirty="0"/>
              <a:t>agujeros)</a:t>
            </a:r>
            <a:endParaRPr lang="es-CO" sz="2400" dirty="0" smtClean="0"/>
          </a:p>
          <a:p>
            <a:pPr marL="342900" indent="-342900">
              <a:buAutoNum type="arabicPeriod"/>
            </a:pPr>
            <a:r>
              <a:rPr lang="es-CO" sz="2400" dirty="0" err="1" smtClean="0"/>
              <a:t>Destroyer</a:t>
            </a:r>
            <a:r>
              <a:rPr lang="es-CO" sz="2400" dirty="0" smtClean="0"/>
              <a:t> (2 </a:t>
            </a:r>
            <a:r>
              <a:rPr lang="es-CO" sz="2400" dirty="0"/>
              <a:t>agujeros)</a:t>
            </a:r>
            <a:endParaRPr lang="es-CO" sz="2400" dirty="0" smtClean="0"/>
          </a:p>
          <a:p>
            <a:pPr marL="342900" indent="-342900">
              <a:buAutoNum type="arabicPeriod"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141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INSTRUCCIONES</a:t>
            </a:r>
            <a:endParaRPr lang="es-CO" dirty="0"/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>
          <a:xfrm>
            <a:off x="742950" y="2084832"/>
            <a:ext cx="6464677" cy="4340214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s-CO" sz="2400" b="1" dirty="0">
                <a:solidFill>
                  <a:schemeClr val="accent2">
                    <a:lumMod val="75000"/>
                  </a:schemeClr>
                </a:solidFill>
              </a:rPr>
              <a:t>¿Como iniciar a jugar?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s-CO" dirty="0" smtClean="0"/>
              <a:t>Para iniciar, el </a:t>
            </a:r>
            <a:r>
              <a:rPr lang="es-CO" dirty="0" smtClean="0"/>
              <a:t>usuario </a:t>
            </a:r>
            <a:r>
              <a:rPr lang="es-CO" dirty="0" smtClean="0"/>
              <a:t>debe estar registrado en la base de </a:t>
            </a:r>
            <a:r>
              <a:rPr lang="es-CO" dirty="0" smtClean="0"/>
              <a:t>datos, para </a:t>
            </a:r>
            <a:r>
              <a:rPr lang="es-CO" dirty="0" smtClean="0"/>
              <a:t>ello únicamente debe escribir su nombre de usuario y contraseña.</a:t>
            </a:r>
            <a:endParaRPr lang="es-CO" sz="2400" b="1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s-CO" dirty="0" smtClean="0"/>
              <a:t>Después de ingresar, </a:t>
            </a:r>
            <a:r>
              <a:rPr lang="es-CO" dirty="0" smtClean="0"/>
              <a:t>se </a:t>
            </a:r>
            <a:r>
              <a:rPr lang="es-CO" dirty="0" smtClean="0"/>
              <a:t>debe ubicar la flota de los barcos </a:t>
            </a:r>
            <a:r>
              <a:rPr lang="es-CO" dirty="0" smtClean="0"/>
              <a:t>de forma manual </a:t>
            </a:r>
            <a:r>
              <a:rPr lang="es-CO" dirty="0" smtClean="0"/>
              <a:t>especificando </a:t>
            </a:r>
            <a:r>
              <a:rPr lang="es-CO" dirty="0" smtClean="0"/>
              <a:t>la coordenada y dirección en la que será ubicado cada </a:t>
            </a:r>
            <a:r>
              <a:rPr lang="es-CO" dirty="0" smtClean="0"/>
              <a:t>barco o por medio de un archivo JSON. </a:t>
            </a:r>
            <a:r>
              <a:rPr lang="es-CO" dirty="0" smtClean="0"/>
              <a:t>Después de que ambos jugadores estén listos, cada uno deberá empezar a hundir los barcos enemigos y para ello debe digitar la coordenada en la que cree que esta ubicado el barco del oponente.</a:t>
            </a:r>
            <a:endParaRPr lang="es-CO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21"/>
          <a:stretch/>
        </p:blipFill>
        <p:spPr>
          <a:xfrm>
            <a:off x="7493377" y="2608884"/>
            <a:ext cx="4217899" cy="28682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672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4"/>
          <p:cNvSpPr txBox="1">
            <a:spLocks/>
          </p:cNvSpPr>
          <p:nvPr/>
        </p:nvSpPr>
        <p:spPr>
          <a:xfrm>
            <a:off x="1024128" y="1010827"/>
            <a:ext cx="10405872" cy="4201668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Tw Cen MT" panose="020B0602020104020603" pitchFamily="34" charset="0"/>
              <a:buNone/>
            </a:pPr>
            <a:r>
              <a:rPr lang="es-CO" sz="2400" b="1" dirty="0" smtClean="0">
                <a:solidFill>
                  <a:schemeClr val="accent2">
                    <a:lumMod val="75000"/>
                  </a:schemeClr>
                </a:solidFill>
              </a:rPr>
              <a:t>Durante la partida</a:t>
            </a:r>
          </a:p>
          <a:p>
            <a:pPr marL="0" indent="0" algn="ctr">
              <a:buFont typeface="Tw Cen MT" panose="020B0602020104020603" pitchFamily="34" charset="0"/>
              <a:buNone/>
            </a:pPr>
            <a:endParaRPr lang="es-CO" sz="2400" b="1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indent="0" algn="just">
              <a:buFont typeface="Tw Cen MT" panose="020B0602020104020603" pitchFamily="34" charset="0"/>
              <a:buNone/>
            </a:pPr>
            <a:r>
              <a:rPr lang="es-CO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 lo largo del juego, se </a:t>
            </a:r>
            <a:r>
              <a:rPr lang="es-CO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encontraran diversas </a:t>
            </a:r>
            <a:r>
              <a:rPr lang="es-CO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iconos </a:t>
            </a:r>
            <a:r>
              <a:rPr lang="es-CO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que </a:t>
            </a:r>
            <a:r>
              <a:rPr lang="es-CO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representa lo </a:t>
            </a:r>
            <a:r>
              <a:rPr lang="es-CO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siguiente:</a:t>
            </a:r>
          </a:p>
          <a:p>
            <a:pPr marL="0" indent="0" algn="just">
              <a:buFont typeface="Tw Cen MT" panose="020B0602020104020603" pitchFamily="34" charset="0"/>
              <a:buNone/>
            </a:pPr>
            <a:endParaRPr lang="es-CO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3" name="Picture 2" descr="Imagen relacionad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2306" y="2703667"/>
            <a:ext cx="974455" cy="974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3978418" y="2807477"/>
            <a:ext cx="5670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200" dirty="0" smtClean="0"/>
              <a:t>Tocado: Significa que haz tenido suerte y que en la coordenada digitada se encontraba un barco.</a:t>
            </a:r>
            <a:endParaRPr lang="es-CO" sz="2200" dirty="0"/>
          </a:p>
        </p:txBody>
      </p:sp>
      <p:pic>
        <p:nvPicPr>
          <p:cNvPr id="2050" name="Picture 2" descr="Resultado de imagen para emoji ola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2306" y="3602081"/>
            <a:ext cx="970686" cy="970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3978418" y="3877317"/>
            <a:ext cx="5670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200" dirty="0" smtClean="0"/>
              <a:t>Agua: Significa que en la coordenada digitada no se encuentra ningún barco.</a:t>
            </a:r>
            <a:endParaRPr lang="es-CO" sz="2200" dirty="0"/>
          </a:p>
        </p:txBody>
      </p:sp>
      <p:sp>
        <p:nvSpPr>
          <p:cNvPr id="5" name="Rectángulo 4"/>
          <p:cNvSpPr/>
          <p:nvPr/>
        </p:nvSpPr>
        <p:spPr>
          <a:xfrm>
            <a:off x="2822306" y="4899951"/>
            <a:ext cx="970686" cy="92333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>
            <a:softEdge rad="31750"/>
          </a:effectLst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CO" sz="5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♒</a:t>
            </a:r>
            <a:endParaRPr lang="es-CO" sz="5400" b="0" dirty="0"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3978418" y="4947157"/>
            <a:ext cx="5670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200" dirty="0" smtClean="0"/>
              <a:t>Simboliza las coordenadas que no han sido digitadas.</a:t>
            </a:r>
          </a:p>
        </p:txBody>
      </p:sp>
    </p:spTree>
    <p:extLst>
      <p:ext uri="{BB962C8B-B14F-4D97-AF65-F5344CB8AC3E}">
        <p14:creationId xmlns:p14="http://schemas.microsoft.com/office/powerpoint/2010/main" val="411157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4"/>
          <p:cNvSpPr txBox="1">
            <a:spLocks/>
          </p:cNvSpPr>
          <p:nvPr/>
        </p:nvSpPr>
        <p:spPr>
          <a:xfrm>
            <a:off x="0" y="1001447"/>
            <a:ext cx="12192000" cy="127517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Tw Cen MT" panose="020B0602020104020603" pitchFamily="34" charset="0"/>
              <a:buNone/>
            </a:pPr>
            <a:r>
              <a:rPr lang="es-CO" sz="2400" b="1" dirty="0" smtClean="0">
                <a:solidFill>
                  <a:schemeClr val="accent2">
                    <a:lumMod val="75000"/>
                  </a:schemeClr>
                </a:solidFill>
              </a:rPr>
              <a:t>Tabla de convenciones de los barcos</a:t>
            </a:r>
            <a:endParaRPr lang="es-CO" sz="2400" b="1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indent="0" algn="ctr">
              <a:buFont typeface="Tw Cen MT" panose="020B0602020104020603" pitchFamily="34" charset="0"/>
              <a:buNone/>
            </a:pPr>
            <a:endParaRPr lang="es-CO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3074" name="Picture 2" descr="Resultado de imagen para bola azul emoji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1524" y="3768008"/>
            <a:ext cx="471054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/>
          <p:cNvSpPr txBox="1"/>
          <p:nvPr/>
        </p:nvSpPr>
        <p:spPr>
          <a:xfrm>
            <a:off x="3783189" y="1445569"/>
            <a:ext cx="1773381" cy="5078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endParaRPr lang="es-CO" b="1" dirty="0">
              <a:solidFill>
                <a:schemeClr val="accent2">
                  <a:lumMod val="75000"/>
                </a:schemeClr>
              </a:solidFill>
            </a:endParaRPr>
          </a:p>
          <a:p>
            <a:pPr algn="ctr">
              <a:lnSpc>
                <a:spcPct val="200000"/>
              </a:lnSpc>
            </a:pPr>
            <a:r>
              <a:rPr lang="es-CO" sz="2400" b="1" dirty="0" err="1"/>
              <a:t>Carrier</a:t>
            </a:r>
            <a:r>
              <a:rPr lang="es-CO" sz="2400" b="1" dirty="0"/>
              <a:t> </a:t>
            </a:r>
          </a:p>
          <a:p>
            <a:pPr algn="ctr">
              <a:lnSpc>
                <a:spcPct val="200000"/>
              </a:lnSpc>
            </a:pPr>
            <a:r>
              <a:rPr lang="es-CO" sz="2400" b="1" dirty="0" err="1"/>
              <a:t>Battleship</a:t>
            </a:r>
            <a:endParaRPr lang="es-CO" sz="2400" b="1" dirty="0"/>
          </a:p>
          <a:p>
            <a:pPr algn="ctr">
              <a:lnSpc>
                <a:spcPct val="200000"/>
              </a:lnSpc>
            </a:pPr>
            <a:r>
              <a:rPr lang="es-CO" sz="2400" b="1" dirty="0" err="1"/>
              <a:t>Cruiser</a:t>
            </a:r>
            <a:r>
              <a:rPr lang="es-CO" sz="2400" b="1" dirty="0"/>
              <a:t> </a:t>
            </a:r>
          </a:p>
          <a:p>
            <a:pPr algn="ctr">
              <a:lnSpc>
                <a:spcPct val="200000"/>
              </a:lnSpc>
            </a:pPr>
            <a:r>
              <a:rPr lang="es-CO" sz="2400" b="1" dirty="0" err="1"/>
              <a:t>Submarine</a:t>
            </a:r>
            <a:r>
              <a:rPr lang="es-CO" sz="2400" b="1" dirty="0"/>
              <a:t> </a:t>
            </a:r>
          </a:p>
          <a:p>
            <a:pPr algn="ctr">
              <a:lnSpc>
                <a:spcPct val="200000"/>
              </a:lnSpc>
            </a:pPr>
            <a:r>
              <a:rPr lang="es-CO" sz="2400" b="1" dirty="0" err="1"/>
              <a:t>Destroyer</a:t>
            </a:r>
            <a:endParaRPr lang="es-CO" sz="2400" b="1" dirty="0">
              <a:solidFill>
                <a:schemeClr val="accent2">
                  <a:lumMod val="75000"/>
                </a:schemeClr>
              </a:solidFill>
            </a:endParaRPr>
          </a:p>
          <a:p>
            <a:pPr>
              <a:lnSpc>
                <a:spcPct val="200000"/>
              </a:lnSpc>
            </a:pPr>
            <a:endParaRPr lang="es-CO" sz="2800" b="1" dirty="0"/>
          </a:p>
        </p:txBody>
      </p:sp>
      <p:pic>
        <p:nvPicPr>
          <p:cNvPr id="12" name="Picture 2" descr="Resultado de imagen para bola azul emoji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915" y="3756030"/>
            <a:ext cx="471054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Resultado de imagen para bola azul emoji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4306" y="3756030"/>
            <a:ext cx="471054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sultado de imagen para bola rojo emoj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202" y="2327994"/>
            <a:ext cx="492127" cy="492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Resultado de imagen para bola rojo emoj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3064" y="2327993"/>
            <a:ext cx="492127" cy="492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Resultado de imagen para bola rojo emoj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075" y="2327993"/>
            <a:ext cx="492127" cy="492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Resultado de imagen para bola rojo emoj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7086" y="2327992"/>
            <a:ext cx="492127" cy="492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Resultado de imagen para bola rojo emoji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7948" y="2327992"/>
            <a:ext cx="492127" cy="492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Resultado de imagen para circulo blanco emoji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1202" y="2927495"/>
            <a:ext cx="792741" cy="792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Resultado de imagen para circulo blanco emoji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176" y="2932117"/>
            <a:ext cx="792741" cy="792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Resultado de imagen para circulo blanco emoji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936" y="2927494"/>
            <a:ext cx="792741" cy="792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Resultado de imagen para circulo blanco emoji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583" y="2927494"/>
            <a:ext cx="792741" cy="792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esultado de imagen para rombo naranja emoji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75" r="12720" b="11147"/>
          <a:stretch/>
        </p:blipFill>
        <p:spPr bwMode="auto">
          <a:xfrm>
            <a:off x="5901474" y="4369661"/>
            <a:ext cx="696603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8" descr="Resultado de imagen para rombo naranja emoji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75" r="12720" b="11147"/>
          <a:stretch/>
        </p:blipFill>
        <p:spPr bwMode="auto">
          <a:xfrm>
            <a:off x="6513962" y="4361021"/>
            <a:ext cx="696603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8" descr="Resultado de imagen para rombo naranja emoji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75" r="12720" b="11147"/>
          <a:stretch/>
        </p:blipFill>
        <p:spPr bwMode="auto">
          <a:xfrm>
            <a:off x="7133520" y="4371109"/>
            <a:ext cx="696603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Resultado de imagen para rombo azul emoji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810" y="4689873"/>
            <a:ext cx="1455375" cy="145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10" descr="Resultado de imagen para rombo azul emoji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2578" y="4681233"/>
            <a:ext cx="1455375" cy="145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redondeado 9"/>
          <p:cNvSpPr/>
          <p:nvPr/>
        </p:nvSpPr>
        <p:spPr>
          <a:xfrm>
            <a:off x="3027218" y="2010356"/>
            <a:ext cx="6137563" cy="394854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33023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1548</TotalTime>
  <Words>848</Words>
  <Application>Microsoft Office PowerPoint</Application>
  <PresentationFormat>Panorámica</PresentationFormat>
  <Paragraphs>88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8" baseType="lpstr">
      <vt:lpstr>Arial</vt:lpstr>
      <vt:lpstr>Consolas</vt:lpstr>
      <vt:lpstr>Tw Cen MT</vt:lpstr>
      <vt:lpstr>Tw Cen MT Condensed</vt:lpstr>
      <vt:lpstr>Wingdings</vt:lpstr>
      <vt:lpstr>Wingdings 3</vt:lpstr>
      <vt:lpstr>Integral</vt:lpstr>
      <vt:lpstr>JUEGO DE BATALLA NAVAL</vt:lpstr>
      <vt:lpstr>INTRODUCCION</vt:lpstr>
      <vt:lpstr>OBJETIVO DEL JUEGO</vt:lpstr>
      <vt:lpstr>tablero</vt:lpstr>
      <vt:lpstr>tablero</vt:lpstr>
      <vt:lpstr>FLOTA DE BARCOS</vt:lpstr>
      <vt:lpstr>INSTRUCCIONES</vt:lpstr>
      <vt:lpstr>Presentación de PowerPoint</vt:lpstr>
      <vt:lpstr>Presentación de PowerPoint</vt:lpstr>
      <vt:lpstr>Presentación de PowerPoint</vt:lpstr>
      <vt:lpstr>ESTADISTICAS DEL JUEGO</vt:lpstr>
      <vt:lpstr>PARA TENER EN CUENTA</vt:lpstr>
      <vt:lpstr>CONCEPTOS APLICADOS</vt:lpstr>
      <vt:lpstr>CONCEPTOS APLICADOS</vt:lpstr>
      <vt:lpstr>CONCEPTOS APLICADOS: Jinja2</vt:lpstr>
      <vt:lpstr>PRINCIPALES DIFICULTADES</vt:lpstr>
      <vt:lpstr>APRENDIZAJES</vt:lpstr>
      <vt:lpstr>APRENDIZAJES</vt:lpstr>
      <vt:lpstr>CONCLUSIONES</vt:lpstr>
      <vt:lpstr>PREGUNTAS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HERNANDEZ ISABELLA</dc:creator>
  <cp:lastModifiedBy>HERNANDEZ ISABELLA</cp:lastModifiedBy>
  <cp:revision>44</cp:revision>
  <dcterms:created xsi:type="dcterms:W3CDTF">2019-10-17T14:44:50Z</dcterms:created>
  <dcterms:modified xsi:type="dcterms:W3CDTF">2019-11-14T23:08:58Z</dcterms:modified>
</cp:coreProperties>
</file>